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74" r:id="rId3"/>
    <p:sldId id="256" r:id="rId4"/>
    <p:sldId id="276" r:id="rId5"/>
    <p:sldId id="259" r:id="rId6"/>
    <p:sldId id="260" r:id="rId7"/>
    <p:sldId id="278" r:id="rId8"/>
    <p:sldId id="279" r:id="rId9"/>
    <p:sldId id="271" r:id="rId10"/>
    <p:sldId id="272" r:id="rId11"/>
    <p:sldId id="277" r:id="rId12"/>
    <p:sldId id="281" r:id="rId13"/>
    <p:sldId id="264" r:id="rId14"/>
    <p:sldId id="282" r:id="rId15"/>
    <p:sldId id="267" r:id="rId16"/>
    <p:sldId id="258" r:id="rId17"/>
    <p:sldId id="275" r:id="rId18"/>
    <p:sldId id="262" r:id="rId19"/>
    <p:sldId id="265" r:id="rId20"/>
    <p:sldId id="280" r:id="rId21"/>
    <p:sldId id="266" r:id="rId22"/>
    <p:sldId id="28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94"/>
    <p:restoredTop sz="94595"/>
  </p:normalViewPr>
  <p:slideViewPr>
    <p:cSldViewPr snapToGrid="0" snapToObjects="1">
      <p:cViewPr varScale="1">
        <p:scale>
          <a:sx n="70" d="100"/>
          <a:sy n="70" d="100"/>
        </p:scale>
        <p:origin x="192" y="8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73E277-A0AE-8CFD-FE41-27EFF4495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074E36-F9FD-8117-795F-BFAD7A45E2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9403C7-CCA0-B906-6513-BDD083F14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8CEA-4C56-2F4A-B873-0B996F6F6853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856AA-F756-4D8C-7030-4D30C1D78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9D7B1-E918-A8EE-0243-9357D0C47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987F-CD25-2340-B912-82D25AE27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83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36E8C-5121-AC66-7B37-22C9FA6DF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363ED9-A26B-BADE-97E7-A45118B49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D88A4-C907-2451-D8C0-41774793A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8CEA-4C56-2F4A-B873-0B996F6F6853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33B0E-C7DB-C1FC-A88F-EF5D7CE14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54AC0D-6780-0ED5-E974-1003CF073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987F-CD25-2340-B912-82D25AE27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870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3F56B43-50B9-9872-C2F1-2E93148825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5ACF18-3CA7-FF11-22CE-7ACC0B1475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BD434-44C0-5020-0C25-280ED4FC3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8CEA-4C56-2F4A-B873-0B996F6F6853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1E973E-BE14-A537-A509-BF8504B1F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CD834-B992-60C9-C4A8-F4FD4A606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987F-CD25-2340-B912-82D25AE27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12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4F927-1F0D-821D-80D2-496E620C4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D8AE31-56C8-3F95-BADF-5F6FE15B0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4E10E-E26C-6113-B064-31FB2A9E7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8CEA-4C56-2F4A-B873-0B996F6F6853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B48EDC-7D9D-3A26-6242-03CFAB55E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4080B3-9272-7861-86E0-EFD96B913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987F-CD25-2340-B912-82D25AE27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0184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52245A-4122-56A4-A2E4-86299F27D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60F176-1551-FC76-7A24-E54ECC47FE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2FFAD-05F4-4F2A-3520-6139468A0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8CEA-4C56-2F4A-B873-0B996F6F6853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AE57D-17B5-1D0C-02B8-47E45D2B1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21D29D-3ECD-D795-2DB1-337E2DC70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987F-CD25-2340-B912-82D25AE27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366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C65E2-CBE3-8915-3B71-ECAEE73C4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24A7B4-F68E-8CA8-672A-F1C251ABFD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DD0776-9C62-53D5-2F51-22278ED634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AB7ED2-85AB-E87C-628F-C52488A61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8CEA-4C56-2F4A-B873-0B996F6F6853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5F4225-39D7-1740-4B79-2CD003FBD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A3C19B-E4C7-7359-A43F-D666C1DCF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987F-CD25-2340-B912-82D25AE27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277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0A5E2-C30B-3AD1-BA26-E7E3D1966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D3FD55-538C-A8B3-8186-7ED98F0272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05B90A-A47A-AE71-6AF2-0247435902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513509-9190-14BB-D5D5-5B99EC8E0B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35DD85-9988-D8FB-174D-1B75628474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A237F62-1AC0-D887-6962-674626BF5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8CEA-4C56-2F4A-B873-0B996F6F6853}" type="datetimeFigureOut">
              <a:rPr lang="en-US" smtClean="0"/>
              <a:t>8/20/22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ACCCA4-1CAD-49A1-BE57-00E0C8F81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A9624A-EB83-EC71-BE59-ED4DC6C8C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987F-CD25-2340-B912-82D25AE27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849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06CDE-40FF-2E81-2084-2B83CD2D9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98175A-5B5F-3DB9-39B7-AF2E851DE1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8CEA-4C56-2F4A-B873-0B996F6F6853}" type="datetimeFigureOut">
              <a:rPr lang="en-US" smtClean="0"/>
              <a:t>8/20/22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0FA1BD-1CA1-07EA-CEFE-BAA4E758E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2FFE62-BE37-CAB7-C326-92E49F888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987F-CD25-2340-B912-82D25AE27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734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AA403A-63D6-53DD-EE11-C0446DC26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8CEA-4C56-2F4A-B873-0B996F6F6853}" type="datetimeFigureOut">
              <a:rPr lang="en-US" smtClean="0"/>
              <a:t>8/20/22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2C621A-2445-8473-13AD-AF71A3033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FBDBB1-C403-BB11-EF14-36D779AC5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987F-CD25-2340-B912-82D25AE27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40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EAB48-22E0-B9FC-7FFF-D0C2785D8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9ED3B-AF49-6BBD-9632-3D5B53E23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B79F60-AE2F-5616-F991-65DD895338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34DD88-881F-DB66-A029-C6C411931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8CEA-4C56-2F4A-B873-0B996F6F6853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0F0905-7093-4296-9C39-5B4BB1357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34278A-831F-CB66-D1FD-59CD7FDFB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987F-CD25-2340-B912-82D25AE27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606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C5D77-1AD0-402F-57CB-14F751856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4F87A71-3D5D-7A89-C1E6-D01A5BFFDC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997B46-13C2-2760-661A-6143B2086C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E69793-969B-CACF-79CF-8D8D78A12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8CEA-4C56-2F4A-B873-0B996F6F6853}" type="datetimeFigureOut">
              <a:rPr lang="en-US" smtClean="0"/>
              <a:t>8/20/22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35F2DA-C8CB-228A-62A0-B0511FFDD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AEC8D0-7586-3B20-9068-7CE3B1B98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7C987F-CD25-2340-B912-82D25AE27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34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4AF3D6-A320-E472-66C5-087B92338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B74EF-4CF0-2839-FFAC-AB466058C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46E86-14E0-777F-3C97-6A8E413D37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78CEA-4C56-2F4A-B873-0B996F6F6853}" type="datetimeFigureOut">
              <a:rPr lang="en-US" smtClean="0"/>
              <a:t>8/20/22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4495DD-A285-3522-5A18-E24F15F9BE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17B7C-94FC-53B8-FFC8-F7FBEE022F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7C987F-CD25-2340-B912-82D25AE27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76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cbseacademic.nic.in/web_material/CurriculumMain23/SrSec/English_core_SrSec_2022-23.pdf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suqnzqZimQ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43" name="Rectangle 1042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F117F0-6D63-CDC5-E52D-21AD91C63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en-US" sz="4800"/>
              <a:t>Teaching English Language</a:t>
            </a:r>
          </a:p>
        </p:txBody>
      </p:sp>
      <p:sp>
        <p:nvSpPr>
          <p:cNvPr id="1045" name="Rectangle 1044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7" name="Rectangle 104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BD5202-7822-0E32-918A-9C74FB280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/>
              <a:t>Dr Namrata Majhail</a:t>
            </a:r>
          </a:p>
          <a:p>
            <a:pPr marL="0" indent="0">
              <a:buNone/>
            </a:pPr>
            <a:r>
              <a:rPr lang="en-US" sz="2000"/>
              <a:t>Date:20.08.22</a:t>
            </a:r>
          </a:p>
          <a:p>
            <a:endParaRPr lang="en-US" sz="200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58F3C97-C9DF-2FEA-B6C0-78B82556B6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8" t="46956" r="2099" b="1"/>
          <a:stretch/>
        </p:blipFill>
        <p:spPr bwMode="auto">
          <a:xfrm>
            <a:off x="5911532" y="3270680"/>
            <a:ext cx="5150277" cy="2141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9" name="Rectangle 1048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29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OMMUNICATION SKILLS. - ppt download">
            <a:extLst>
              <a:ext uri="{FF2B5EF4-FFF2-40B4-BE49-F238E27FC236}">
                <a16:creationId xmlns:a16="http://schemas.microsoft.com/office/drawing/2014/main" id="{9107F308-C43B-ECDC-5079-8623FB91BD5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496" y="1018397"/>
            <a:ext cx="8449056" cy="482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9379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15C85C7-F95C-28F8-7C7A-EDDAAD1B02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2698748"/>
              </p:ext>
            </p:extLst>
          </p:nvPr>
        </p:nvGraphicFramePr>
        <p:xfrm>
          <a:off x="1415845" y="870155"/>
          <a:ext cx="8613055" cy="52992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07840">
                  <a:extLst>
                    <a:ext uri="{9D8B030D-6E8A-4147-A177-3AD203B41FA5}">
                      <a16:colId xmlns:a16="http://schemas.microsoft.com/office/drawing/2014/main" val="3236170459"/>
                    </a:ext>
                  </a:extLst>
                </a:gridCol>
                <a:gridCol w="925934">
                  <a:extLst>
                    <a:ext uri="{9D8B030D-6E8A-4147-A177-3AD203B41FA5}">
                      <a16:colId xmlns:a16="http://schemas.microsoft.com/office/drawing/2014/main" val="3943536542"/>
                    </a:ext>
                  </a:extLst>
                </a:gridCol>
                <a:gridCol w="926427">
                  <a:extLst>
                    <a:ext uri="{9D8B030D-6E8A-4147-A177-3AD203B41FA5}">
                      <a16:colId xmlns:a16="http://schemas.microsoft.com/office/drawing/2014/main" val="965668941"/>
                    </a:ext>
                  </a:extLst>
                </a:gridCol>
                <a:gridCol w="926427">
                  <a:extLst>
                    <a:ext uri="{9D8B030D-6E8A-4147-A177-3AD203B41FA5}">
                      <a16:colId xmlns:a16="http://schemas.microsoft.com/office/drawing/2014/main" val="936292668"/>
                    </a:ext>
                  </a:extLst>
                </a:gridCol>
                <a:gridCol w="926427">
                  <a:extLst>
                    <a:ext uri="{9D8B030D-6E8A-4147-A177-3AD203B41FA5}">
                      <a16:colId xmlns:a16="http://schemas.microsoft.com/office/drawing/2014/main" val="2313587951"/>
                    </a:ext>
                  </a:extLst>
                </a:gridCol>
              </a:tblGrid>
              <a:tr h="334332">
                <a:tc>
                  <a:txBody>
                    <a:bodyPr/>
                    <a:lstStyle/>
                    <a:p>
                      <a:r>
                        <a:rPr lang="en-US" sz="600">
                          <a:effectLst/>
                        </a:rPr>
                        <a:t>Topic:                                                                   Class:</a:t>
                      </a:r>
                      <a:endParaRPr lang="en-IN" sz="500">
                        <a:effectLst/>
                      </a:endParaRPr>
                    </a:p>
                    <a:p>
                      <a:r>
                        <a:rPr lang="en-US" sz="700">
                          <a:effectLst/>
                        </a:rPr>
                        <a:t> </a:t>
                      </a:r>
                      <a:endParaRPr lang="en-IN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77" marR="28077" marT="0" marB="0"/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37435" marR="37435" marT="18718" marB="18718"/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37435" marR="37435" marT="18718" marB="18718"/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37435" marR="37435" marT="18718" marB="18718"/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37435" marR="37435" marT="18718" marB="18718"/>
                </a:tc>
                <a:extLst>
                  <a:ext uri="{0D108BD9-81ED-4DB2-BD59-A6C34878D82A}">
                    <a16:rowId xmlns:a16="http://schemas.microsoft.com/office/drawing/2014/main" val="1326616759"/>
                  </a:ext>
                </a:extLst>
              </a:tr>
              <a:tr h="3855268">
                <a:tc>
                  <a:txBody>
                    <a:bodyPr/>
                    <a:lstStyle/>
                    <a:p>
                      <a:r>
                        <a:rPr lang="en-US" sz="700" dirty="0">
                          <a:effectLst/>
                        </a:rPr>
                        <a:t>Objective/s</a:t>
                      </a:r>
                      <a:endParaRPr lang="en-IN" sz="500" dirty="0">
                        <a:effectLst/>
                      </a:endParaRPr>
                    </a:p>
                    <a:p>
                      <a:r>
                        <a:rPr lang="en-US" sz="700" dirty="0">
                          <a:effectLst/>
                        </a:rPr>
                        <a:t>1.</a:t>
                      </a:r>
                      <a:endParaRPr lang="en-IN" sz="500" dirty="0">
                        <a:effectLst/>
                      </a:endParaRPr>
                    </a:p>
                    <a:p>
                      <a:r>
                        <a:rPr lang="en-US" sz="700" dirty="0">
                          <a:effectLst/>
                        </a:rPr>
                        <a:t> </a:t>
                      </a:r>
                      <a:endParaRPr lang="en-IN" sz="500" dirty="0">
                        <a:effectLst/>
                      </a:endParaRPr>
                    </a:p>
                    <a:p>
                      <a:r>
                        <a:rPr lang="en-US" sz="700" dirty="0">
                          <a:effectLst/>
                        </a:rPr>
                        <a:t>2.</a:t>
                      </a:r>
                      <a:endParaRPr lang="en-IN" sz="500" dirty="0">
                        <a:effectLst/>
                      </a:endParaRPr>
                    </a:p>
                    <a:p>
                      <a:r>
                        <a:rPr lang="en-US" sz="700" dirty="0">
                          <a:effectLst/>
                        </a:rPr>
                        <a:t> </a:t>
                      </a:r>
                      <a:endParaRPr lang="en-IN" sz="500" dirty="0">
                        <a:effectLst/>
                      </a:endParaRPr>
                    </a:p>
                    <a:p>
                      <a:r>
                        <a:rPr lang="en-US" sz="700" dirty="0">
                          <a:effectLst/>
                        </a:rPr>
                        <a:t>3.</a:t>
                      </a:r>
                      <a:endParaRPr lang="en-IN" sz="500" dirty="0">
                        <a:effectLst/>
                      </a:endParaRPr>
                    </a:p>
                    <a:p>
                      <a:r>
                        <a:rPr lang="en-US" sz="700" dirty="0">
                          <a:effectLst/>
                        </a:rPr>
                        <a:t> </a:t>
                      </a:r>
                      <a:endParaRPr lang="en-IN" sz="500" dirty="0">
                        <a:effectLst/>
                      </a:endParaRPr>
                    </a:p>
                    <a:p>
                      <a:r>
                        <a:rPr lang="en-US" sz="700" dirty="0">
                          <a:effectLst/>
                        </a:rPr>
                        <a:t>4.</a:t>
                      </a:r>
                      <a:endParaRPr lang="en-IN" sz="500" dirty="0">
                        <a:effectLst/>
                      </a:endParaRPr>
                    </a:p>
                    <a:p>
                      <a:r>
                        <a:rPr lang="en-US" sz="700" dirty="0">
                          <a:effectLst/>
                        </a:rPr>
                        <a:t> </a:t>
                      </a:r>
                      <a:endParaRPr lang="en-IN" sz="500" dirty="0">
                        <a:effectLst/>
                      </a:endParaRPr>
                    </a:p>
                    <a:p>
                      <a:r>
                        <a:rPr lang="en-US" sz="700" dirty="0">
                          <a:effectLst/>
                        </a:rPr>
                        <a:t>Rubrics:</a:t>
                      </a:r>
                      <a:endParaRPr lang="en-IN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77" marR="28077" marT="0" marB="0"/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37435" marR="37435" marT="18718" marB="18718"/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37435" marR="37435" marT="18718" marB="18718"/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37435" marR="37435" marT="18718" marB="18718"/>
                </a:tc>
                <a:tc>
                  <a:txBody>
                    <a:bodyPr/>
                    <a:lstStyle/>
                    <a:p>
                      <a:endParaRPr lang="en-US" sz="700"/>
                    </a:p>
                  </a:txBody>
                  <a:tcPr marL="37435" marR="37435" marT="18718" marB="18718"/>
                </a:tc>
                <a:extLst>
                  <a:ext uri="{0D108BD9-81ED-4DB2-BD59-A6C34878D82A}">
                    <a16:rowId xmlns:a16="http://schemas.microsoft.com/office/drawing/2014/main" val="4273893928"/>
                  </a:ext>
                </a:extLst>
              </a:tr>
              <a:tr h="1109691"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1.</a:t>
                      </a:r>
                      <a:endParaRPr lang="en-IN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77" marR="28077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2.</a:t>
                      </a:r>
                      <a:endParaRPr lang="en-IN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77" marR="28077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3.</a:t>
                      </a:r>
                      <a:endParaRPr lang="en-IN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77" marR="28077" marT="0" marB="0"/>
                </a:tc>
                <a:tc>
                  <a:txBody>
                    <a:bodyPr/>
                    <a:lstStyle/>
                    <a:p>
                      <a:r>
                        <a:rPr lang="en-US" sz="700">
                          <a:effectLst/>
                        </a:rPr>
                        <a:t>4.</a:t>
                      </a:r>
                      <a:endParaRPr lang="en-IN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77" marR="28077" marT="0" marB="0"/>
                </a:tc>
                <a:tc>
                  <a:txBody>
                    <a:bodyPr/>
                    <a:lstStyle/>
                    <a:p>
                      <a:r>
                        <a:rPr lang="en-US" sz="700" dirty="0">
                          <a:effectLst/>
                        </a:rPr>
                        <a:t>5.</a:t>
                      </a:r>
                      <a:endParaRPr lang="en-IN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077" marR="28077" marT="0" marB="0"/>
                </a:tc>
                <a:extLst>
                  <a:ext uri="{0D108BD9-81ED-4DB2-BD59-A6C34878D82A}">
                    <a16:rowId xmlns:a16="http://schemas.microsoft.com/office/drawing/2014/main" val="136466171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46B1502-A3FF-DFAF-7CAE-28EEDE2F92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674" y="-63787"/>
            <a:ext cx="547265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Training Session: Teaching English through Experiential Learning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ACTIVITY #2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4472C4"/>
                </a:solidFill>
                <a:effectLst/>
                <a:latin typeface="Bradley Hand" pitchFamily="2" charset="77"/>
                <a:ea typeface="Calibri" panose="020F0502020204030204" pitchFamily="34" charset="0"/>
                <a:cs typeface="Calibri Light" panose="020F0302020204030204" pitchFamily="34" charset="0"/>
              </a:rPr>
              <a:t> Creating an Activity-LSRW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964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FF23063-C9A0-A2AD-9FF0-8DD414429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Lunch Break 30 minutes!</a:t>
            </a:r>
          </a:p>
        </p:txBody>
      </p:sp>
    </p:spTree>
    <p:extLst>
      <p:ext uri="{BB962C8B-B14F-4D97-AF65-F5344CB8AC3E}">
        <p14:creationId xmlns:p14="http://schemas.microsoft.com/office/powerpoint/2010/main" val="114405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9" name="Freeform: Shape 5128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131" name="Right Triangle 5130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122" name="Picture 2" descr="Collaborative learning">
            <a:extLst>
              <a:ext uri="{FF2B5EF4-FFF2-40B4-BE49-F238E27FC236}">
                <a16:creationId xmlns:a16="http://schemas.microsoft.com/office/drawing/2014/main" id="{B9D9DE5F-3AF1-DBDC-93AC-319A35FD9D7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5961" y="918546"/>
            <a:ext cx="6639112" cy="497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3056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The Five-S Prose Strategy | Sharon English School">
            <a:extLst>
              <a:ext uri="{FF2B5EF4-FFF2-40B4-BE49-F238E27FC236}">
                <a16:creationId xmlns:a16="http://schemas.microsoft.com/office/drawing/2014/main" id="{15C7209A-B547-B764-970C-610B6B0E71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104" y="1865376"/>
            <a:ext cx="7955280" cy="449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5641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72A70-3298-6FB7-51CB-07F35624F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240792" cy="183515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pic>
        <p:nvPicPr>
          <p:cNvPr id="9218" name="Picture 2" descr="Poetry Activities: Six Simple Ways to Make Poetry Instruction Engaging -  Reading and Writing Haven">
            <a:extLst>
              <a:ext uri="{FF2B5EF4-FFF2-40B4-BE49-F238E27FC236}">
                <a16:creationId xmlns:a16="http://schemas.microsoft.com/office/drawing/2014/main" id="{C4CEEE51-3EC3-2AB0-5B3E-1E48DE06E59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77313"/>
            <a:ext cx="10299192" cy="4615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817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BD0DD-D045-DC1E-3D26-7F4F4C91F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CBSE Manual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10083-2266-EB67-7D50-412BBE0497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>
                <a:hlinkClick r:id="rId2"/>
              </a:rPr>
              <a:t>https://cbseacademic.nic.in/web_material/CurriculumMain23/SrSec/English_core_SrSec_2022-23.pdf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4004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CA4FE88-AC99-9C11-CAC3-EF1ABCCF4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0612"/>
            <a:ext cx="10515600" cy="1325563"/>
          </a:xfrm>
        </p:spPr>
        <p:txBody>
          <a:bodyPr/>
          <a:lstStyle/>
          <a:p>
            <a:r>
              <a:rPr lang="en-US" dirty="0"/>
              <a:t>Activity #3 </a:t>
            </a:r>
          </a:p>
        </p:txBody>
      </p:sp>
    </p:spTree>
    <p:extLst>
      <p:ext uri="{BB962C8B-B14F-4D97-AF65-F5344CB8AC3E}">
        <p14:creationId xmlns:p14="http://schemas.microsoft.com/office/powerpoint/2010/main" val="28044614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5" name="Freeform: Shape 4104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107" name="Right Triangle 4106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098" name="Picture 2" descr="Collaborative Learning Project Homepage">
            <a:extLst>
              <a:ext uri="{FF2B5EF4-FFF2-40B4-BE49-F238E27FC236}">
                <a16:creationId xmlns:a16="http://schemas.microsoft.com/office/drawing/2014/main" id="{7C9BC685-0BD5-9F10-8935-5319200E699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18369" y="918546"/>
            <a:ext cx="7034297" cy="497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1446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Rectangle 615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146" name="Picture 2" descr="Integrative learning - Wikipedia">
            <a:extLst>
              <a:ext uri="{FF2B5EF4-FFF2-40B4-BE49-F238E27FC236}">
                <a16:creationId xmlns:a16="http://schemas.microsoft.com/office/drawing/2014/main" id="{ABCF1625-B1B5-2F2B-5467-757963137F1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" r="-2" b="-2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0609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The names of letters in the English alphabet – My Rosetta Stone">
            <a:extLst>
              <a:ext uri="{FF2B5EF4-FFF2-40B4-BE49-F238E27FC236}">
                <a16:creationId xmlns:a16="http://schemas.microsoft.com/office/drawing/2014/main" id="{3E48BAB5-6671-5725-6208-5B8760F6FC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92" r="1" b="14560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3" name="Rectangle 1032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3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A557D9-9030-7470-F2FB-F58CA43E9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br>
              <a:rPr lang="en-US" sz="1900" dirty="0"/>
            </a:br>
            <a:br>
              <a:rPr lang="en-US" sz="1900" dirty="0"/>
            </a:br>
            <a:br>
              <a:rPr lang="en-US" sz="1900" dirty="0"/>
            </a:br>
            <a:br>
              <a:rPr lang="en-US" sz="1900" dirty="0"/>
            </a:br>
            <a:br>
              <a:rPr lang="en-US" sz="1900" dirty="0"/>
            </a:br>
            <a:br>
              <a:rPr lang="en-US" sz="1900" dirty="0"/>
            </a:br>
            <a:br>
              <a:rPr lang="en-US" sz="1900" dirty="0"/>
            </a:br>
            <a:br>
              <a:rPr lang="en-US" sz="1900" dirty="0"/>
            </a:br>
            <a:r>
              <a:rPr lang="en-US" sz="2800" dirty="0"/>
              <a:t>Energiser- Do we know our alphabets</a:t>
            </a:r>
            <a:r>
              <a:rPr lang="en-US" sz="1900" dirty="0"/>
              <a:t>?</a:t>
            </a:r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990091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7D874F4-B624-7BDB-6720-219C64A52638}"/>
              </a:ext>
            </a:extLst>
          </p:cNvPr>
          <p:cNvGraphicFramePr>
            <a:graphicFrameLocks noGrp="1"/>
          </p:cNvGraphicFramePr>
          <p:nvPr/>
        </p:nvGraphicFramePr>
        <p:xfrm>
          <a:off x="3233420" y="3787934"/>
          <a:ext cx="5725160" cy="426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25160">
                  <a:extLst>
                    <a:ext uri="{9D8B030D-6E8A-4147-A177-3AD203B41FA5}">
                      <a16:colId xmlns:a16="http://schemas.microsoft.com/office/drawing/2014/main" val="27891042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400">
                          <a:effectLst/>
                        </a:rPr>
                        <a:t>Activity #4</a:t>
                      </a:r>
                      <a:endParaRPr lang="en-IN" sz="1200">
                        <a:effectLst/>
                      </a:endParaRPr>
                    </a:p>
                    <a:p>
                      <a:r>
                        <a:rPr lang="en-US" sz="1400">
                          <a:effectLst/>
                        </a:rPr>
                        <a:t>Planning collaboration and integration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61164644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CB2980E-04E2-F6C3-EACD-1E9FC01830F5}"/>
              </a:ext>
            </a:extLst>
          </p:cNvPr>
          <p:cNvGraphicFramePr>
            <a:graphicFrameLocks noGrp="1"/>
          </p:cNvGraphicFramePr>
          <p:nvPr/>
        </p:nvGraphicFramePr>
        <p:xfrm>
          <a:off x="3209925" y="2569051"/>
          <a:ext cx="5772150" cy="28644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2230">
                  <a:extLst>
                    <a:ext uri="{9D8B030D-6E8A-4147-A177-3AD203B41FA5}">
                      <a16:colId xmlns:a16="http://schemas.microsoft.com/office/drawing/2014/main" val="183929741"/>
                    </a:ext>
                  </a:extLst>
                </a:gridCol>
                <a:gridCol w="4439920">
                  <a:extLst>
                    <a:ext uri="{9D8B030D-6E8A-4147-A177-3AD203B41FA5}">
                      <a16:colId xmlns:a16="http://schemas.microsoft.com/office/drawing/2014/main" val="3315175546"/>
                    </a:ext>
                  </a:extLst>
                </a:gridCol>
              </a:tblGrid>
              <a:tr h="487045">
                <a:tc>
                  <a:txBody>
                    <a:bodyPr/>
                    <a:lstStyle/>
                    <a:p>
                      <a:r>
                        <a:rPr lang="en-IN" sz="1200">
                          <a:effectLst/>
                        </a:rPr>
                        <a:t>Area of Integration 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IN" sz="1200">
                          <a:effectLst/>
                        </a:rPr>
                        <a:t> 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2468888"/>
                  </a:ext>
                </a:extLst>
              </a:tr>
              <a:tr h="681355">
                <a:tc>
                  <a:txBody>
                    <a:bodyPr/>
                    <a:lstStyle/>
                    <a:p>
                      <a:r>
                        <a:rPr lang="en-IN" sz="1200">
                          <a:effectLst/>
                        </a:rPr>
                        <a:t>ICT</a:t>
                      </a:r>
                    </a:p>
                    <a:p>
                      <a:r>
                        <a:rPr lang="en-IN" sz="1200">
                          <a:effectLst/>
                        </a:rPr>
                        <a:t> </a:t>
                      </a:r>
                    </a:p>
                    <a:p>
                      <a:r>
                        <a:rPr lang="en-IN" sz="1200">
                          <a:effectLst/>
                        </a:rPr>
                        <a:t> </a:t>
                      </a:r>
                    </a:p>
                    <a:p>
                      <a:r>
                        <a:rPr lang="en-IN" sz="1200">
                          <a:effectLst/>
                        </a:rPr>
                        <a:t> </a:t>
                      </a:r>
                    </a:p>
                    <a:p>
                      <a:r>
                        <a:rPr lang="en-IN" sz="1200">
                          <a:effectLst/>
                        </a:rPr>
                        <a:t>Performing art</a:t>
                      </a:r>
                    </a:p>
                    <a:p>
                      <a:r>
                        <a:rPr lang="en-IN" sz="1200">
                          <a:effectLst/>
                        </a:rPr>
                        <a:t> </a:t>
                      </a:r>
                    </a:p>
                    <a:p>
                      <a:r>
                        <a:rPr lang="en-IN" sz="1200">
                          <a:effectLst/>
                        </a:rPr>
                        <a:t> </a:t>
                      </a:r>
                    </a:p>
                    <a:p>
                      <a:r>
                        <a:rPr lang="en-IN" sz="1200">
                          <a:effectLst/>
                        </a:rPr>
                        <a:t> </a:t>
                      </a:r>
                    </a:p>
                    <a:p>
                      <a:r>
                        <a:rPr lang="en-IN" sz="1200">
                          <a:effectLst/>
                        </a:rPr>
                        <a:t>Visual Art</a:t>
                      </a:r>
                    </a:p>
                    <a:p>
                      <a:r>
                        <a:rPr lang="en-IN" sz="1200">
                          <a:effectLst/>
                        </a:rPr>
                        <a:t> </a:t>
                      </a:r>
                    </a:p>
                    <a:p>
                      <a:r>
                        <a:rPr lang="en-IN" sz="1200">
                          <a:effectLst/>
                        </a:rPr>
                        <a:t> </a:t>
                      </a:r>
                    </a:p>
                    <a:p>
                      <a:r>
                        <a:rPr lang="en-IN" sz="1200">
                          <a:effectLst/>
                        </a:rPr>
                        <a:t> </a:t>
                      </a:r>
                    </a:p>
                    <a:p>
                      <a:r>
                        <a:rPr lang="en-IN" sz="1200">
                          <a:effectLst/>
                        </a:rPr>
                        <a:t>PE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IN" sz="1200">
                          <a:effectLst/>
                        </a:rPr>
                        <a:t> 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3413918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2E94922-35EA-0539-CD9B-28BBD6FBC9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5592972"/>
              </p:ext>
            </p:extLst>
          </p:nvPr>
        </p:nvGraphicFramePr>
        <p:xfrm>
          <a:off x="822960" y="2443862"/>
          <a:ext cx="10399776" cy="39569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60324">
                  <a:extLst>
                    <a:ext uri="{9D8B030D-6E8A-4147-A177-3AD203B41FA5}">
                      <a16:colId xmlns:a16="http://schemas.microsoft.com/office/drawing/2014/main" val="2096203435"/>
                    </a:ext>
                  </a:extLst>
                </a:gridCol>
                <a:gridCol w="8139452">
                  <a:extLst>
                    <a:ext uri="{9D8B030D-6E8A-4147-A177-3AD203B41FA5}">
                      <a16:colId xmlns:a16="http://schemas.microsoft.com/office/drawing/2014/main" val="33670687"/>
                    </a:ext>
                  </a:extLst>
                </a:gridCol>
              </a:tblGrid>
              <a:tr h="428997">
                <a:tc>
                  <a:txBody>
                    <a:bodyPr/>
                    <a:lstStyle/>
                    <a:p>
                      <a:r>
                        <a:rPr lang="en-IN" sz="1200" dirty="0">
                          <a:effectLst/>
                        </a:rPr>
                        <a:t>Subject/s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IN" sz="1200">
                          <a:effectLst/>
                        </a:rPr>
                        <a:t>Points for collaborative projects  with name of the topic/s</a:t>
                      </a:r>
                      <a:endParaRPr lang="en-IN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75314206"/>
                  </a:ext>
                </a:extLst>
              </a:tr>
              <a:tr h="3527941">
                <a:tc>
                  <a:txBody>
                    <a:bodyPr/>
                    <a:lstStyle/>
                    <a:p>
                      <a:r>
                        <a:rPr lang="en-IN" sz="1200" dirty="0">
                          <a:effectLst/>
                        </a:rPr>
                        <a:t>1.Social Science</a:t>
                      </a:r>
                    </a:p>
                    <a:p>
                      <a:r>
                        <a:rPr lang="en-IN" sz="1200" dirty="0">
                          <a:effectLst/>
                        </a:rPr>
                        <a:t> </a:t>
                      </a:r>
                    </a:p>
                    <a:p>
                      <a:r>
                        <a:rPr lang="en-IN" sz="1200" dirty="0">
                          <a:effectLst/>
                        </a:rPr>
                        <a:t>2.History</a:t>
                      </a:r>
                    </a:p>
                    <a:p>
                      <a:r>
                        <a:rPr lang="en-IN" sz="1200" dirty="0">
                          <a:effectLst/>
                        </a:rPr>
                        <a:t> </a:t>
                      </a:r>
                    </a:p>
                    <a:p>
                      <a:r>
                        <a:rPr lang="en-IN" sz="1200" dirty="0">
                          <a:effectLst/>
                        </a:rPr>
                        <a:t>3.Science</a:t>
                      </a:r>
                    </a:p>
                    <a:p>
                      <a:r>
                        <a:rPr lang="en-IN" sz="1200" dirty="0">
                          <a:effectLst/>
                        </a:rPr>
                        <a:t> </a:t>
                      </a:r>
                    </a:p>
                    <a:p>
                      <a:r>
                        <a:rPr lang="en-IN" sz="1200" dirty="0">
                          <a:effectLst/>
                        </a:rPr>
                        <a:t>4.</a:t>
                      </a:r>
                    </a:p>
                    <a:p>
                      <a:r>
                        <a:rPr lang="en-IN" sz="1200" dirty="0">
                          <a:effectLst/>
                        </a:rPr>
                        <a:t> </a:t>
                      </a:r>
                    </a:p>
                    <a:p>
                      <a:r>
                        <a:rPr lang="en-IN" sz="1200" dirty="0">
                          <a:effectLst/>
                        </a:rPr>
                        <a:t>5.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IN" sz="1200" dirty="0">
                          <a:effectLst/>
                        </a:rPr>
                        <a:t> </a:t>
                      </a:r>
                      <a:endParaRPr lang="en-IN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133507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472F4BFC-7397-3666-1B68-CD3FCF2F1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9264" y="781868"/>
            <a:ext cx="10253472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TOPIC: 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A.POSSIBLE AREAS OF INTEGRATION: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12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B.POSSIBLE SUBJECTS FOR COLLABORATION (FEEL FREE TO ADD /DELETE SUBJECTS)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6635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Rectangle 717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170" name="Picture 2" descr="Jazzing up grammar | TeachingEnglish | British Council | BBC">
            <a:extLst>
              <a:ext uri="{FF2B5EF4-FFF2-40B4-BE49-F238E27FC236}">
                <a16:creationId xmlns:a16="http://schemas.microsoft.com/office/drawing/2014/main" id="{67E6F33D-F0B5-FE45-63F2-21EBD733C8E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18" b="1838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131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659598-B0B2-7E1B-5502-BD39A8894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87035"/>
          </a:xfrm>
        </p:spPr>
        <p:txBody>
          <a:bodyPr/>
          <a:lstStyle/>
          <a:p>
            <a:pPr algn="ctr"/>
            <a:r>
              <a:rPr lang="en-US" dirty="0"/>
              <a:t>Questions Please!</a:t>
            </a:r>
          </a:p>
        </p:txBody>
      </p:sp>
    </p:spTree>
    <p:extLst>
      <p:ext uri="{BB962C8B-B14F-4D97-AF65-F5344CB8AC3E}">
        <p14:creationId xmlns:p14="http://schemas.microsoft.com/office/powerpoint/2010/main" val="41073728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8F1B69F-9503-BBFA-855E-A01FF8CECEC2}"/>
              </a:ext>
            </a:extLst>
          </p:cNvPr>
          <p:cNvSpPr txBox="1"/>
          <p:nvPr/>
        </p:nvSpPr>
        <p:spPr>
          <a:xfrm>
            <a:off x="3048000" y="324433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https://www.youtube.com/watch?v=JsuqnzqZimQ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721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7D05E8E-8D28-32ED-1C21-5CE2F7085B3A}"/>
              </a:ext>
            </a:extLst>
          </p:cNvPr>
          <p:cNvGraphicFramePr>
            <a:graphicFrameLocks noGrp="1"/>
          </p:cNvGraphicFramePr>
          <p:nvPr/>
        </p:nvGraphicFramePr>
        <p:xfrm>
          <a:off x="1667510" y="3829844"/>
          <a:ext cx="8856980" cy="3427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2115">
                  <a:extLst>
                    <a:ext uri="{9D8B030D-6E8A-4147-A177-3AD203B41FA5}">
                      <a16:colId xmlns:a16="http://schemas.microsoft.com/office/drawing/2014/main" val="616241563"/>
                    </a:ext>
                  </a:extLst>
                </a:gridCol>
                <a:gridCol w="2952115">
                  <a:extLst>
                    <a:ext uri="{9D8B030D-6E8A-4147-A177-3AD203B41FA5}">
                      <a16:colId xmlns:a16="http://schemas.microsoft.com/office/drawing/2014/main" val="4258364139"/>
                    </a:ext>
                  </a:extLst>
                </a:gridCol>
                <a:gridCol w="2952750">
                  <a:extLst>
                    <a:ext uri="{9D8B030D-6E8A-4147-A177-3AD203B41FA5}">
                      <a16:colId xmlns:a16="http://schemas.microsoft.com/office/drawing/2014/main" val="105484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Name of Teacher 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Subject: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Grade &amp; Section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504174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 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Topic: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>
                          <a:effectLst/>
                        </a:rPr>
                        <a:t>Date: </a:t>
                      </a:r>
                      <a:endParaRPr lang="en-I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3796977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3ED506E-98AF-C027-7DB4-69BF38E0E6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904494"/>
              </p:ext>
            </p:extLst>
          </p:nvPr>
        </p:nvGraphicFramePr>
        <p:xfrm>
          <a:off x="368710" y="1519084"/>
          <a:ext cx="11356257" cy="54930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30480">
                  <a:extLst>
                    <a:ext uri="{9D8B030D-6E8A-4147-A177-3AD203B41FA5}">
                      <a16:colId xmlns:a16="http://schemas.microsoft.com/office/drawing/2014/main" val="4143305315"/>
                    </a:ext>
                  </a:extLst>
                </a:gridCol>
                <a:gridCol w="3830480">
                  <a:extLst>
                    <a:ext uri="{9D8B030D-6E8A-4147-A177-3AD203B41FA5}">
                      <a16:colId xmlns:a16="http://schemas.microsoft.com/office/drawing/2014/main" val="3910902727"/>
                    </a:ext>
                  </a:extLst>
                </a:gridCol>
                <a:gridCol w="3695297">
                  <a:extLst>
                    <a:ext uri="{9D8B030D-6E8A-4147-A177-3AD203B41FA5}">
                      <a16:colId xmlns:a16="http://schemas.microsoft.com/office/drawing/2014/main" val="3540369369"/>
                    </a:ext>
                  </a:extLst>
                </a:gridCol>
              </a:tblGrid>
              <a:tr h="72100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2000" dirty="0">
                          <a:effectLst/>
                        </a:rPr>
                        <a:t>K : What I already KNOW about the topic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2000" dirty="0">
                          <a:effectLst/>
                        </a:rPr>
                        <a:t>W: What I WANT to know about the topic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2000" dirty="0">
                          <a:effectLst/>
                        </a:rPr>
                        <a:t>L: What I LEARNT about the topic</a:t>
                      </a:r>
                      <a:endParaRPr lang="en-IN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2688827"/>
                  </a:ext>
                </a:extLst>
              </a:tr>
              <a:tr h="477209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 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en-IN" sz="1100" dirty="0">
                          <a:effectLst/>
                        </a:rPr>
                        <a:t> 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 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en-IN" sz="1100" dirty="0">
                          <a:effectLst/>
                        </a:rPr>
                        <a:t> 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N" sz="1100" dirty="0">
                          <a:effectLst/>
                        </a:rPr>
                        <a:t> 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en-IN" sz="1100" dirty="0">
                          <a:effectLst/>
                        </a:rPr>
                        <a:t> </a:t>
                      </a:r>
                      <a:endParaRPr lang="en-I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38346417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CDE47E54-B069-3891-EA93-AB8B5D0E7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8455" y="990407"/>
            <a:ext cx="1069206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KWL CHART</a:t>
            </a: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349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Freeform: Shape 2056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59" name="Right Triangle 2058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Experiential Learning: The Complete Guide">
            <a:extLst>
              <a:ext uri="{FF2B5EF4-FFF2-40B4-BE49-F238E27FC236}">
                <a16:creationId xmlns:a16="http://schemas.microsoft.com/office/drawing/2014/main" id="{672CBDBC-16C6-9AAD-71E8-3A785AFFDF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371578"/>
            <a:ext cx="7746709" cy="4073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2989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83" name="Right Triangle 3082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074" name="Picture 2" descr="Experiential Learning Model – Wisconsin 4-H">
            <a:extLst>
              <a:ext uri="{FF2B5EF4-FFF2-40B4-BE49-F238E27FC236}">
                <a16:creationId xmlns:a16="http://schemas.microsoft.com/office/drawing/2014/main" id="{AE06C42D-CEDC-3E28-A9B2-1ABF1072C17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43584" y="524466"/>
            <a:ext cx="7918704" cy="5638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5252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0998B-0B0A-8FF4-4DC5-5FFD59C3E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#2-Role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59980-C353-34F1-5EB3-236D2E0A3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Choose a topic and teach in a unique way</a:t>
            </a:r>
          </a:p>
        </p:txBody>
      </p:sp>
    </p:spTree>
    <p:extLst>
      <p:ext uri="{BB962C8B-B14F-4D97-AF65-F5344CB8AC3E}">
        <p14:creationId xmlns:p14="http://schemas.microsoft.com/office/powerpoint/2010/main" val="3042896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5CD6D-2B27-3B78-3B23-D1E3DD4ED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Short Break </a:t>
            </a:r>
          </a:p>
        </p:txBody>
      </p:sp>
    </p:spTree>
    <p:extLst>
      <p:ext uri="{BB962C8B-B14F-4D97-AF65-F5344CB8AC3E}">
        <p14:creationId xmlns:p14="http://schemas.microsoft.com/office/powerpoint/2010/main" val="3390062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CB3A7-1ABD-896C-0BB4-38B061624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revise!</a:t>
            </a:r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77C09E39-A919-F009-05A0-595CBFB180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54" y="1825625"/>
            <a:ext cx="3762292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046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1948</TotalTime>
  <Words>271</Words>
  <Application>Microsoft Macintosh PowerPoint</Application>
  <PresentationFormat>Widescreen</PresentationFormat>
  <Paragraphs>87</Paragraphs>
  <Slides>22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Bradley Hand</vt:lpstr>
      <vt:lpstr>Calibri</vt:lpstr>
      <vt:lpstr>Calibri Light</vt:lpstr>
      <vt:lpstr>Office Theme</vt:lpstr>
      <vt:lpstr>Teaching English Language</vt:lpstr>
      <vt:lpstr>        Energiser- Do we know our alphabets?</vt:lpstr>
      <vt:lpstr>PowerPoint Presentation</vt:lpstr>
      <vt:lpstr>PowerPoint Presentation</vt:lpstr>
      <vt:lpstr>PowerPoint Presentation</vt:lpstr>
      <vt:lpstr>PowerPoint Presentation</vt:lpstr>
      <vt:lpstr>Activity #2-Role Play</vt:lpstr>
      <vt:lpstr>Short Break </vt:lpstr>
      <vt:lpstr>Let’s revise!</vt:lpstr>
      <vt:lpstr>PowerPoint Presentation</vt:lpstr>
      <vt:lpstr>PowerPoint Presentation</vt:lpstr>
      <vt:lpstr>Lunch Break 30 minutes!</vt:lpstr>
      <vt:lpstr>PowerPoint Presentation</vt:lpstr>
      <vt:lpstr>PowerPoint Presentation</vt:lpstr>
      <vt:lpstr>PowerPoint Presentation</vt:lpstr>
      <vt:lpstr>CBSE Manual</vt:lpstr>
      <vt:lpstr>Activity #3 </vt:lpstr>
      <vt:lpstr>PowerPoint Presentation</vt:lpstr>
      <vt:lpstr>PowerPoint Presentation</vt:lpstr>
      <vt:lpstr>PowerPoint Presentation</vt:lpstr>
      <vt:lpstr>PowerPoint Presentation</vt:lpstr>
      <vt:lpstr>Questions Please!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Namrata Majhail</dc:creator>
  <cp:lastModifiedBy>Namrata Majhail</cp:lastModifiedBy>
  <cp:revision>2</cp:revision>
  <dcterms:created xsi:type="dcterms:W3CDTF">2022-08-18T07:36:49Z</dcterms:created>
  <dcterms:modified xsi:type="dcterms:W3CDTF">2022-08-20T03:00:52Z</dcterms:modified>
</cp:coreProperties>
</file>